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6"/>
  </p:notesMasterIdLst>
  <p:handoutMasterIdLst>
    <p:handoutMasterId r:id="rId17"/>
  </p:handoutMasterIdLst>
  <p:sldIdLst>
    <p:sldId id="257" r:id="rId4"/>
    <p:sldId id="273" r:id="rId5"/>
    <p:sldId id="270" r:id="rId6"/>
    <p:sldId id="280" r:id="rId7"/>
    <p:sldId id="281" r:id="rId8"/>
    <p:sldId id="276" r:id="rId9"/>
    <p:sldId id="272" r:id="rId10"/>
    <p:sldId id="278" r:id="rId11"/>
    <p:sldId id="261" r:id="rId12"/>
    <p:sldId id="265" r:id="rId13"/>
    <p:sldId id="279" r:id="rId14"/>
    <p:sldId id="267" r:id="rId1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18F"/>
    <a:srgbClr val="69AB87"/>
    <a:srgbClr val="539571"/>
    <a:srgbClr val="580000"/>
    <a:srgbClr val="820000"/>
    <a:srgbClr val="640000"/>
    <a:srgbClr val="1D652E"/>
    <a:srgbClr val="9A0000"/>
    <a:srgbClr val="B00000"/>
    <a:srgbClr val="227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671" autoAdjust="0"/>
  </p:normalViewPr>
  <p:slideViewPr>
    <p:cSldViewPr>
      <p:cViewPr>
        <p:scale>
          <a:sx n="77" d="100"/>
          <a:sy n="77" d="100"/>
        </p:scale>
        <p:origin x="-438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 smtClean="0"/>
              <a:t>Number of employees employed with intermediary services</a:t>
            </a:r>
            <a:endParaRPr lang="ka-GE" dirty="0"/>
          </a:p>
        </c:rich>
      </c:tx>
      <c:layout>
        <c:manualLayout>
          <c:xMode val="edge"/>
          <c:yMode val="edge"/>
          <c:x val="0"/>
          <c:y val="0.25836787453952298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დასაქმებულთა რაოდენობა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5751919898901526E-3"/>
                  <c:y val="-9.5498090573604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7904150870023E-3"/>
                  <c:y val="-1.910564154183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I qrt. 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265</c:v>
                </c:pt>
                <c:pt idx="1">
                  <c:v>399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931149019156601"/>
          <c:y val="0.7897642921304473"/>
          <c:w val="0.41804330768803466"/>
          <c:h val="0.1356358131924735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2000" b="1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2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EA745-0C51-4BE0-99A5-B6BE522EADC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266C8-B6BD-425F-AB67-73CA3EA03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66C8-B6BD-425F-AB67-73CA3EA030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6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81" y="842789"/>
            <a:ext cx="7772400" cy="2154163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ka-GE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14055" y="254395"/>
            <a:ext cx="7772400" cy="606117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Department of Employment Programs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Employment Promotion Services</a:t>
            </a:r>
            <a:r>
              <a:rPr lang="ka-GE" sz="5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ka-GE" sz="5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ka-GE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ka-GE" sz="1800" b="1" dirty="0" smtClean="0">
                <a:solidFill>
                  <a:schemeClr val="accent3">
                    <a:lumMod val="50000"/>
                  </a:schemeClr>
                </a:solidFill>
              </a:rPr>
              <a:t>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42" y="5229200"/>
            <a:ext cx="1586731" cy="1410427"/>
          </a:xfrm>
          <a:prstGeom prst="rect">
            <a:avLst/>
          </a:prstGeom>
        </p:spPr>
      </p:pic>
      <p:pic>
        <p:nvPicPr>
          <p:cNvPr id="5" name="Picture 4" descr="C:\Users\user.user-PC\Desktop\bardak\logoebi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2090787" cy="4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0" y="404664"/>
            <a:ext cx="7241167" cy="1081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66" y="4331889"/>
            <a:ext cx="4367454" cy="1761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Professional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training and retraining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363272" cy="547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In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2017 the state budget was allocated 2 014 000 for the implementation of the program;</a:t>
            </a:r>
            <a:endParaRPr lang="ka-G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The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program was implemented in 2 stages and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covered Tbilisi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and 15 municipal units:</a:t>
            </a:r>
            <a:endParaRPr lang="ka-GE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a-GE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540000">
              <a:spcBef>
                <a:spcPts val="0"/>
              </a:spcBef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Within the framework of the program voucher was issued on 2360 job seekers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;</a:t>
            </a:r>
            <a:endParaRPr lang="ka-G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540000">
              <a:spcBef>
                <a:spcPts val="0"/>
              </a:spcBef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The training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course successfully completed 2130 job seekers;</a:t>
            </a:r>
            <a:endParaRPr lang="ka-G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D618F"/>
              </a:buClr>
              <a:buNone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</a:b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In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2018, the state budget was allocated 2 090,000 for implementation of the program;</a:t>
            </a:r>
            <a:endParaRPr lang="ka-G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The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program will be implemented in 2 stages, including Tbilisi and 17 municipal units:</a:t>
            </a:r>
            <a:endParaRPr lang="ka-GE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ka-GE" sz="1000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540000">
              <a:spcBef>
                <a:spcPts val="0"/>
              </a:spcBef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51 Required Profession</a:t>
            </a:r>
          </a:p>
          <a:p>
            <a:pPr marL="540000">
              <a:spcBef>
                <a:spcPts val="0"/>
              </a:spcBef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44 professional vocational schools (in addition to 4 branches)</a:t>
            </a:r>
          </a:p>
          <a:p>
            <a:pPr marL="540000">
              <a:spcBef>
                <a:spcPts val="0"/>
              </a:spcBef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Among them: 27 private, 17 state;</a:t>
            </a:r>
            <a:endParaRPr lang="ka-GE" sz="1800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6" name="Picture 5" descr="C:\Users\user.user-PC\Desktop\bardak\logoebi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4" y="6120404"/>
            <a:ext cx="755464" cy="671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Internship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040560"/>
          </a:xfrm>
        </p:spPr>
        <p:txBody>
          <a:bodyPr>
            <a:noAutofit/>
          </a:bodyPr>
          <a:lstStyle/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The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duration of the internship is determined from 1 to 3 months, in agreement with the employer;</a:t>
            </a:r>
            <a:endParaRPr lang="ka-GE" sz="1800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Within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the internship, the job seeker will be financed in the amount of 200 GEL per month (as a scholarship);</a:t>
            </a:r>
            <a:endParaRPr lang="ka-GE" sz="1800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Clr>
                <a:srgbClr val="1D618F"/>
              </a:buClr>
              <a:buNone/>
            </a:pPr>
            <a:endParaRPr lang="ka-GE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Clr>
                <a:srgbClr val="1D618F"/>
              </a:buClr>
              <a:buNone/>
            </a:pPr>
            <a:endParaRPr lang="ka-G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009999"/>
              </a:buClr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Within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the framework of the 2017 Program:</a:t>
            </a: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The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agreement has been signed with 26 organizations;</a:t>
            </a: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129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job seekers (including 37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with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disability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and 1 Person with special educational needs) involved in the internship program;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44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 seekers were employed, including 5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disability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endParaRPr lang="ka-GE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1D618F"/>
              </a:buClr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According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to the latest data in the 2018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program:</a:t>
            </a: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The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contract was signed with 23 employers.</a:t>
            </a: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90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job seekers (including 20 disabled persons) are involved in the internship program. 2 job seekers are already employed.</a:t>
            </a: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Clr>
                <a:srgbClr val="1D618F"/>
              </a:buClr>
              <a:buNone/>
            </a:pPr>
            <a:endParaRPr lang="ka-GE" sz="1800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Clr>
                <a:srgbClr val="1D618F"/>
              </a:buClr>
              <a:buNone/>
            </a:pPr>
            <a:endParaRPr lang="ka-GE" sz="1800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 descr="C:\Users\user.user-PC\Desktop\bardak\logoebi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4" y="6120404"/>
            <a:ext cx="755464" cy="6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Thank you for your attention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280920" cy="427948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4" y="6120404"/>
            <a:ext cx="755464" cy="671523"/>
          </a:xfrm>
          <a:prstGeom prst="rect">
            <a:avLst/>
          </a:prstGeom>
        </p:spPr>
      </p:pic>
      <p:pic>
        <p:nvPicPr>
          <p:cNvPr id="6" name="Picture 5" descr="C:\Users\user.user-PC\Desktop\bardak\logoeb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539571"/>
                </a:solidFill>
              </a:rPr>
              <a:t>Labor market management information system worknet.gov.ge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315"/>
            <a:ext cx="8229600" cy="512062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5900" b="1" dirty="0" smtClean="0">
                <a:solidFill>
                  <a:srgbClr val="539571"/>
                </a:solidFill>
                <a:latin typeface="+mj-lt"/>
                <a:ea typeface="+mj-ea"/>
                <a:cs typeface="+mj-cs"/>
              </a:rPr>
              <a:t>In the system online can </a:t>
            </a:r>
            <a:r>
              <a:rPr lang="en-US" sz="5900" b="1" dirty="0">
                <a:solidFill>
                  <a:srgbClr val="539571"/>
                </a:solidFill>
              </a:rPr>
              <a:t>register</a:t>
            </a:r>
            <a:endParaRPr lang="en-US" sz="5900" b="1" dirty="0" smtClean="0">
              <a:solidFill>
                <a:srgbClr val="53957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1200"/>
              </a:spcAft>
            </a:pPr>
            <a:r>
              <a:rPr lang="en-US" sz="4300" dirty="0" smtClean="0">
                <a:solidFill>
                  <a:schemeClr val="tx1"/>
                </a:solidFill>
              </a:rPr>
              <a:t>Job </a:t>
            </a:r>
            <a:r>
              <a:rPr lang="en-US" sz="4300" dirty="0">
                <a:solidFill>
                  <a:schemeClr val="tx1"/>
                </a:solidFill>
              </a:rPr>
              <a:t>seeker</a:t>
            </a:r>
          </a:p>
          <a:p>
            <a:pPr>
              <a:spcAft>
                <a:spcPts val="1200"/>
              </a:spcAft>
            </a:pPr>
            <a:r>
              <a:rPr lang="en-US" sz="4300" dirty="0">
                <a:solidFill>
                  <a:schemeClr val="tx1"/>
                </a:solidFill>
              </a:rPr>
              <a:t>Employer</a:t>
            </a:r>
          </a:p>
          <a:p>
            <a:pPr>
              <a:spcAft>
                <a:spcPts val="1200"/>
              </a:spcAft>
            </a:pPr>
            <a:r>
              <a:rPr lang="en-US" sz="4300" dirty="0" smtClean="0">
                <a:solidFill>
                  <a:schemeClr val="tx1"/>
                </a:solidFill>
              </a:rPr>
              <a:t>Vacant position</a:t>
            </a:r>
            <a:endParaRPr lang="ka-GE" sz="4300" dirty="0">
              <a:solidFill>
                <a:schemeClr val="tx1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ka-GE" sz="4200" dirty="0">
                <a:solidFill>
                  <a:schemeClr val="tx1"/>
                </a:solidFill>
              </a:rPr>
              <a:t>	</a:t>
            </a:r>
            <a:endParaRPr lang="ka-GE" sz="4200" dirty="0" smtClean="0">
              <a:solidFill>
                <a:schemeClr val="tx1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5900" b="1" dirty="0">
                <a:solidFill>
                  <a:srgbClr val="539571"/>
                </a:solidFill>
                <a:latin typeface="+mj-lt"/>
                <a:ea typeface="+mj-ea"/>
                <a:cs typeface="+mj-cs"/>
              </a:rPr>
              <a:t>The following modules are also included in the </a:t>
            </a:r>
            <a:r>
              <a:rPr lang="en-US" sz="5900" b="1" dirty="0" smtClean="0">
                <a:solidFill>
                  <a:srgbClr val="539571"/>
                </a:solidFill>
                <a:latin typeface="+mj-lt"/>
                <a:ea typeface="+mj-ea"/>
                <a:cs typeface="+mj-cs"/>
              </a:rPr>
              <a:t>system</a:t>
            </a:r>
            <a:r>
              <a:rPr lang="ka-GE" sz="5900" b="1" dirty="0" smtClean="0">
                <a:solidFill>
                  <a:srgbClr val="539571"/>
                </a:solidFill>
                <a:latin typeface="+mj-lt"/>
                <a:ea typeface="+mj-ea"/>
                <a:cs typeface="+mj-cs"/>
              </a:rPr>
              <a:t>:</a:t>
            </a:r>
            <a:endParaRPr lang="ka-GE" sz="5900" b="1" dirty="0">
              <a:solidFill>
                <a:srgbClr val="53957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70000"/>
              </a:lnSpc>
              <a:buNone/>
              <a:defRPr/>
            </a:pPr>
            <a:r>
              <a:rPr lang="en-US" sz="4200" dirty="0" smtClean="0">
                <a:solidFill>
                  <a:schemeClr val="tx1"/>
                </a:solidFill>
              </a:rPr>
              <a:t>Automatize search </a:t>
            </a:r>
            <a:r>
              <a:rPr lang="en-US" sz="4200" dirty="0">
                <a:solidFill>
                  <a:schemeClr val="tx1"/>
                </a:solidFill>
              </a:rPr>
              <a:t>of job seekers and vacancies, connectivity of applicants and employers, feedback data processing and analysis </a:t>
            </a:r>
            <a:r>
              <a:rPr lang="en-US" sz="4200" dirty="0" smtClean="0">
                <a:solidFill>
                  <a:schemeClr val="tx1"/>
                </a:solidFill>
              </a:rPr>
              <a:t>modules.</a:t>
            </a:r>
            <a:endParaRPr lang="ka-GE" sz="420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ka-GE" sz="42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ka-G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ka-GE" sz="1800" kern="0" noProof="1" smtClean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ka-GE" sz="1200" kern="0" noProof="1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7" name="Picture 6" descr="C:\Users\user.user-PC\Desktop\bardak\logoebi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4" y="6120404"/>
            <a:ext cx="755464" cy="6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worknet.gov.ge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36" y="4149080"/>
            <a:ext cx="2015364" cy="264482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37179"/>
            <a:ext cx="8229600" cy="487214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Totally registered job seeker 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161 611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among them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 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136 307</a:t>
            </a:r>
            <a:r>
              <a:rPr lang="ka-GE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ka-G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cooperate with about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900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employers,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among them 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portal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registered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432;</a:t>
            </a:r>
            <a:endParaRPr lang="ka-GE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Vacancies presented in 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ka-G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5711;</a:t>
            </a:r>
            <a:endParaRPr lang="ka-G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vacancies presented in the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 quarter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quarter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2018 -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2167;</a:t>
            </a:r>
            <a:endParaRPr lang="ka-G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data By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quarter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seekers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employed</a:t>
            </a:r>
            <a:r>
              <a:rPr lang="ka-G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among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them</a:t>
            </a:r>
            <a:r>
              <a:rPr lang="ka-GE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a-GE" b="1" dirty="0" smtClean="0">
                <a:solidFill>
                  <a:schemeClr val="accent3">
                    <a:lumMod val="50000"/>
                  </a:schemeClr>
                </a:solidFill>
              </a:rPr>
              <a:t>42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Persons with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Disabilities.</a:t>
            </a:r>
            <a:endParaRPr lang="ka-G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endParaRPr lang="ka-G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:\Users\user.user-PC\Desktop\bardak\logoebi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Services and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Programs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pPr marL="720000"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Intermediary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service;</a:t>
            </a:r>
          </a:p>
          <a:p>
            <a:pPr marL="720000"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Counseling - individual, group;</a:t>
            </a:r>
          </a:p>
          <a:p>
            <a:pPr marL="720000"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Career planning;</a:t>
            </a:r>
          </a:p>
          <a:p>
            <a:pPr marL="720000"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employment;</a:t>
            </a:r>
          </a:p>
          <a:p>
            <a:pPr marL="720000"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Subsidizing</a:t>
            </a:r>
          </a:p>
          <a:p>
            <a:pPr marL="720000"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Job fairs and mass interviews;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0"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 market research;</a:t>
            </a:r>
          </a:p>
          <a:p>
            <a:pPr marL="720000"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training and retraining;</a:t>
            </a:r>
          </a:p>
          <a:p>
            <a:pPr marL="720000">
              <a:spcAft>
                <a:spcPts val="600"/>
              </a:spcAft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Internship.</a:t>
            </a:r>
            <a:endParaRPr lang="ka-G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user.user-PC\Desktop\bardak\logoebi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4" y="6120404"/>
            <a:ext cx="755464" cy="6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25879"/>
            <a:ext cx="8229600" cy="51083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Intermediary service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0296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40000"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Mediation between job seekers and employers</a:t>
            </a:r>
            <a:r>
              <a:rPr lang="ka-GE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ka-G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97100" indent="0">
              <a:spcAft>
                <a:spcPts val="600"/>
              </a:spcAft>
              <a:buClr>
                <a:srgbClr val="1D618F"/>
              </a:buCl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2016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mediation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were provided to about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3200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job seekers. Among them,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265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were employed.</a:t>
            </a:r>
          </a:p>
          <a:p>
            <a:pPr marL="197100" indent="0">
              <a:spcAft>
                <a:spcPts val="600"/>
              </a:spcAft>
              <a:buClr>
                <a:srgbClr val="1D618F"/>
              </a:buCl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2017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mediated services were provided to about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2500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job seekers. Among them, employed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399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97100" indent="0">
              <a:spcAft>
                <a:spcPts val="600"/>
              </a:spcAft>
              <a:buClr>
                <a:srgbClr val="1D618F"/>
              </a:buCl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2018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average service was provided to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1032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job seekers. Among them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70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were employed.</a:t>
            </a:r>
            <a:endParaRPr lang="ka-G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97100" indent="0">
              <a:spcAft>
                <a:spcPts val="600"/>
              </a:spcAft>
              <a:buClr>
                <a:srgbClr val="1D618F"/>
              </a:buClr>
              <a:buNone/>
            </a:pPr>
            <a:endParaRPr lang="en-US" sz="1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C:\Users\user.user-PC\Desktop\bardak\logoebi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4" y="6120404"/>
            <a:ext cx="755464" cy="671523"/>
          </a:xfrm>
          <a:prstGeom prst="rect">
            <a:avLst/>
          </a:prstGeom>
        </p:spPr>
      </p:pic>
      <p:graphicFrame>
        <p:nvGraphicFramePr>
          <p:cNvPr id="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283153"/>
              </p:ext>
            </p:extLst>
          </p:nvPr>
        </p:nvGraphicFramePr>
        <p:xfrm>
          <a:off x="611560" y="4221088"/>
          <a:ext cx="8064896" cy="191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69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102" y="341784"/>
            <a:ext cx="849737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Group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58" y="1268760"/>
            <a:ext cx="8229600" cy="4741987"/>
          </a:xfrm>
        </p:spPr>
        <p:txBody>
          <a:bodyPr>
            <a:noAutofit/>
          </a:bodyPr>
          <a:lstStyle/>
          <a:p>
            <a:pPr marL="0" indent="0">
              <a:buClr>
                <a:srgbClr val="009999"/>
              </a:buClr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 of the rules of conduct of job seekers in the labor market and increase competitiveness.</a:t>
            </a:r>
            <a:r>
              <a:rPr lang="ka-G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ka-G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up to now, more than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10,000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job seekers have been consulted in the country. between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them:</a:t>
            </a: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rgbClr val="009999"/>
              </a:buClr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Persons With Disability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- 159, IDP - 686, probationer - 148</a:t>
            </a:r>
            <a:endParaRPr lang="en-US" sz="1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C:\Users\user.user-PC\Desktop\bardak\logoebi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4" y="6120404"/>
            <a:ext cx="755464" cy="6715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102" y="364502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Professional career planning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324" y="4429853"/>
            <a:ext cx="8220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Career Planning Services (Services)</a:t>
            </a:r>
            <a:endParaRPr lang="ka-G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service is carried out in 8 territorial units since 2016.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725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job seekers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consulted.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215"/>
            <a:ext cx="8383960" cy="708521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Promoting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the employment of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low-competitive,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Vulnerable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b="1" dirty="0">
                <a:solidFill>
                  <a:schemeClr val="accent3">
                    <a:lumMod val="50000"/>
                  </a:schemeClr>
                </a:solidFill>
              </a:rPr>
              <a:t>groups - Supported Consultants' Services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5537" y="1340767"/>
            <a:ext cx="8130320" cy="93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Supported services were provided in 2016-2017 – to 519 persons with disabilities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In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2018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–to 103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persons with disabilities</a:t>
            </a:r>
            <a:endParaRPr lang="ka-GE" sz="1800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8" name="Picture 7" descr="C:\Users\user.user-PC\Desktop\bardak\logoebi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4" y="6120404"/>
            <a:ext cx="755464" cy="671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736028"/>
            <a:ext cx="82296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Subsidizing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employment means financing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50%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 of the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salary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payable by employers who are interested in promoting employment for young people (from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18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years to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29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 years) and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for persons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with disabilities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for vacant position presented by them with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no more than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470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 GEL.</a:t>
            </a:r>
            <a:endParaRPr lang="ka-GE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ka-GE" sz="1800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According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to the data of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2017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23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 employers and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53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 disabled persons were involved in the subsidy program.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37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 job seekers were employed</a:t>
            </a:r>
            <a:endParaRPr lang="ka-GE" sz="1800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ka-GE" sz="1800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In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the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2018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 Subsidy program,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according to I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quarterly data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employers and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 job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seekers are involved.</a:t>
            </a:r>
            <a:endParaRPr lang="ka-GE" sz="1800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6179" y="2276872"/>
            <a:ext cx="8229600" cy="44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Subsidy component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43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5576" y="980728"/>
            <a:ext cx="7931224" cy="5164667"/>
          </a:xfrm>
        </p:spPr>
        <p:txBody>
          <a:bodyPr>
            <a:normAutofit/>
          </a:bodyPr>
          <a:lstStyle/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2014, 1 employment forum was held. In Tbilisi</a:t>
            </a:r>
            <a:endParaRPr lang="ka-G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rgbClr val="1D618F"/>
              </a:buClr>
              <a:buNone/>
            </a:pPr>
            <a:endParaRPr lang="ka-G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 1 employment forum in Kutaisi and 1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employment week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Tbilisi and Kakheti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endParaRPr lang="ka-G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there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were held 13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Employment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Forums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1 Employment Festival. Among them 4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forums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persons with disabilities.</a:t>
            </a: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endParaRPr lang="ka-G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employment forum was held in the 1st quarter of 2018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1D618F"/>
              </a:buClr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Mass Interviews</a:t>
            </a:r>
          </a:p>
          <a:p>
            <a:pPr marL="0" indent="0" algn="ctr">
              <a:buClr>
                <a:srgbClr val="1D618F"/>
              </a:buClr>
              <a:buNone/>
            </a:pPr>
            <a:endParaRPr lang="ka-G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1D618F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first quarter of 2018, 7 mass interviews were conducted in which 217 tickets were issued. Monitoring is under way.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user.user-PC\Desktop\bardak\logoebi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4" y="6120404"/>
            <a:ext cx="755464" cy="6715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102" y="341784"/>
            <a:ext cx="8497370" cy="5669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Job fair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Qualitative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research of the labor market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229600" cy="9805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0000" indent="0">
              <a:spcBef>
                <a:spcPts val="0"/>
              </a:spcBef>
              <a:buNone/>
            </a:pPr>
            <a:endParaRPr lang="ka-GE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0">
              <a:spcBef>
                <a:spcPts val="0"/>
              </a:spcBef>
              <a:buNone/>
            </a:pP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Goal</a:t>
            </a:r>
            <a:r>
              <a:rPr lang="ka-GE" sz="19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required professions, knowledge and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skills in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labor market.</a:t>
            </a:r>
            <a:endParaRPr lang="ka-G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58" y="4451904"/>
            <a:ext cx="4076042" cy="240609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5536" y="2195737"/>
            <a:ext cx="8445624" cy="44692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900" b="1" dirty="0" smtClean="0">
              <a:solidFill>
                <a:schemeClr val="accent3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In March 2015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conducted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a joint research with the company "BCG" and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in 4th Quarter the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Department conducted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the research independently</a:t>
            </a:r>
            <a:endParaRPr lang="ka-GE" sz="1900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ka-GE" sz="1900" b="1" dirty="0">
              <a:solidFill>
                <a:schemeClr val="accent3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In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2017, the qualitative research of the labor market was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conducted by the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Department of Employment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Programs, with the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support of EU employment and vocational education reforms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Technical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Assistance Project (EUVEGE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).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Required professions identified as a result of research are based to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Professional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training and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retraining State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program for upgrading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lfaen" panose="010A0502050306030303" pitchFamily="18" charset="0"/>
              </a:rPr>
              <a:t>qualification in 2018.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1900" dirty="0">
              <a:latin typeface="Sylfaen" panose="010A0502050306030303" pitchFamily="18" charset="0"/>
            </a:endParaRPr>
          </a:p>
        </p:txBody>
      </p:sp>
      <p:pic>
        <p:nvPicPr>
          <p:cNvPr id="6" name="Picture 5" descr="C:\Users\user.user-PC\Desktop\bardak\logoebi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8805"/>
            <a:ext cx="1298699" cy="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plan 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presentation (Green Wave design)</Template>
  <TotalTime>3495</TotalTime>
  <Words>710</Words>
  <Application>Microsoft Office PowerPoint</Application>
  <PresentationFormat>On-screen Show (4:3)</PresentationFormat>
  <Paragraphs>103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Business plan presentation</vt:lpstr>
      <vt:lpstr>Custom Design</vt:lpstr>
      <vt:lpstr> </vt:lpstr>
      <vt:lpstr>Labor market management information system worknet.gov.ge</vt:lpstr>
      <vt:lpstr>worknet.gov.ge</vt:lpstr>
      <vt:lpstr>Services and Programs</vt:lpstr>
      <vt:lpstr>Intermediary service </vt:lpstr>
      <vt:lpstr>Group counseling</vt:lpstr>
      <vt:lpstr>Promoting the employment of low-competitive, Vulnerable groups - Supported Consultants' Services</vt:lpstr>
      <vt:lpstr>Job fair</vt:lpstr>
      <vt:lpstr>Qualitative research of the labor market</vt:lpstr>
      <vt:lpstr>Professional training and retraining</vt:lpstr>
      <vt:lpstr>Internship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სოციალური მომსახურების სააგენტო</dc:title>
  <dc:creator>Nill</dc:creator>
  <cp:lastModifiedBy>NINO</cp:lastModifiedBy>
  <cp:revision>789</cp:revision>
  <cp:lastPrinted>2017-02-14T05:18:42Z</cp:lastPrinted>
  <dcterms:created xsi:type="dcterms:W3CDTF">2016-09-06T07:34:21Z</dcterms:created>
  <dcterms:modified xsi:type="dcterms:W3CDTF">2018-05-28T09:09:12Z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